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732" r:id="rId2"/>
    <p:sldMasterId id="2147483834" r:id="rId3"/>
    <p:sldMasterId id="2147483984" r:id="rId4"/>
    <p:sldMasterId id="2147484008" r:id="rId5"/>
    <p:sldMasterId id="2147484020" r:id="rId6"/>
    <p:sldMasterId id="2147484050" r:id="rId7"/>
  </p:sldMasterIdLst>
  <p:sldIdLst>
    <p:sldId id="256" r:id="rId8"/>
    <p:sldId id="258" r:id="rId9"/>
    <p:sldId id="257" r:id="rId10"/>
    <p:sldId id="259" r:id="rId11"/>
    <p:sldId id="260" r:id="rId12"/>
    <p:sldId id="265" r:id="rId13"/>
    <p:sldId id="261" r:id="rId14"/>
    <p:sldId id="262" r:id="rId15"/>
    <p:sldId id="263" r:id="rId16"/>
    <p:sldId id="264" r:id="rId17"/>
    <p:sldId id="266" r:id="rId18"/>
    <p:sldId id="267" r:id="rId19"/>
    <p:sldId id="268" r:id="rId20"/>
    <p:sldId id="269" r:id="rId21"/>
    <p:sldId id="27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FF9900"/>
    <a:srgbClr val="CC6600"/>
    <a:srgbClr val="ECB1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0D40244C-2BDD-467C-8339-8B13F1B8C0C3}"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9195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3046807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3546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8399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9707134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65025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0845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3936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26645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A5B59F9-375B-4D4D-80E8-F5686859D1AF}" type="datetimeFigureOut">
              <a:rPr lang="en-US" smtClean="0"/>
              <a:t>8/1/2022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843093283"/>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5B59F9-375B-4D4D-80E8-F5686859D1AF}" type="datetimeFigureOut">
              <a:rPr lang="en-US" smtClean="0"/>
              <a:t>8/1/2022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829744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21784333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EA5B59F9-375B-4D4D-80E8-F5686859D1AF}" type="datetimeFigureOut">
              <a:rPr lang="en-US" smtClean="0"/>
              <a:t>8/1/2022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162795766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EA5B59F9-375B-4D4D-80E8-F5686859D1AF}" type="datetimeFigureOut">
              <a:rPr lang="en-US" smtClean="0"/>
              <a:t>8/1/2022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3246862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EA5B59F9-375B-4D4D-80E8-F5686859D1AF}" type="datetimeFigureOut">
              <a:rPr lang="en-US" smtClean="0"/>
              <a:t>8/1/2022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40244C-2BDD-467C-8339-8B13F1B8C0C3}"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24932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5B59F9-375B-4D4D-80E8-F5686859D1AF}" type="datetimeFigureOut">
              <a:rPr lang="en-US" smtClean="0"/>
              <a:t>8/1/2022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13842914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5B59F9-375B-4D4D-80E8-F5686859D1AF}" type="datetimeFigureOut">
              <a:rPr lang="en-US" smtClean="0"/>
              <a:t>8/1/2022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24032274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A5B59F9-375B-4D4D-80E8-F5686859D1AF}" type="datetimeFigureOut">
              <a:rPr lang="en-US" smtClean="0"/>
              <a:t>8/1/2022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22153085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A5B59F9-375B-4D4D-80E8-F5686859D1AF}" type="datetimeFigureOut">
              <a:rPr lang="en-US" smtClean="0"/>
              <a:t>8/1/2022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15240609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21123420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2953865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203523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92856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39203164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12631213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33930036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5B59F9-375B-4D4D-80E8-F5686859D1AF}" type="datetimeFigureOut">
              <a:rPr lang="en-US" smtClean="0"/>
              <a:t>8/1/2022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3408225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20119579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15200090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29881118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26013947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11913384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679106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35322518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397712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9493998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11588275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22673937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28490158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35538526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3046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42584200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8505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273238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5B59F9-375B-4D4D-80E8-F5686859D1AF}" type="datetimeFigureOut">
              <a:rPr lang="en-US" smtClean="0"/>
              <a:t>8/1/2022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40244C-2BDD-467C-8339-8B13F1B8C0C3}"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89863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5B59F9-375B-4D4D-80E8-F5686859D1AF}" type="datetimeFigureOut">
              <a:rPr lang="en-US" smtClean="0"/>
              <a:t>8/1/2022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7561925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5B59F9-375B-4D4D-80E8-F5686859D1AF}" type="datetimeFigureOut">
              <a:rPr lang="en-US" smtClean="0"/>
              <a:t>8/1/2022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17398120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A5B59F9-375B-4D4D-80E8-F5686859D1AF}" type="datetimeFigureOut">
              <a:rPr lang="en-US" smtClean="0"/>
              <a:t>8/1/2022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1195338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D40244C-2BDD-467C-8339-8B13F1B8C0C3}" type="slidenum">
              <a:rPr lang="en-US" smtClean="0"/>
              <a:t>‹#›</a:t>
            </a:fld>
            <a:endParaRPr lang="en-US"/>
          </a:p>
        </p:txBody>
      </p:sp>
    </p:spTree>
    <p:extLst>
      <p:ext uri="{BB962C8B-B14F-4D97-AF65-F5344CB8AC3E}">
        <p14:creationId xmlns:p14="http://schemas.microsoft.com/office/powerpoint/2010/main" val="22634583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809813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2967648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21950039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0D40244C-2BDD-467C-8339-8B13F1B8C0C3}"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4929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8782130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560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5B59F9-375B-4D4D-80E8-F5686859D1AF}" type="datetimeFigureOut">
              <a:rPr lang="en-US" smtClean="0"/>
              <a:t>8/1/2022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40244C-2BDD-467C-8339-8B13F1B8C0C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50922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10007556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5B59F9-375B-4D4D-80E8-F5686859D1AF}" type="datetimeFigureOut">
              <a:rPr lang="en-US" smtClean="0"/>
              <a:t>8/1/2022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7369560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5B59F9-375B-4D4D-80E8-F5686859D1AF}" type="datetimeFigureOut">
              <a:rPr lang="en-US" smtClean="0"/>
              <a:t>8/1/2022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25137319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5B59F9-375B-4D4D-80E8-F5686859D1AF}" type="datetimeFigureOut">
              <a:rPr lang="en-US" smtClean="0"/>
              <a:t>8/1/2022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3002261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39794054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33504469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9357596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39328594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accent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solidFill>
              </a:defRPr>
            </a:lvl1p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0D40244C-2BDD-467C-8339-8B13F1B8C0C3}"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06815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919359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5B59F9-375B-4D4D-80E8-F5686859D1AF}" type="datetimeFigureOut">
              <a:rPr lang="en-US" smtClean="0"/>
              <a:t>8/1/2022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22146269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marL="0" algn="ctr" defTabSz="914400" rtl="0" eaLnBrk="1" latinLnBrk="0" hangingPunct="1">
              <a:lnSpc>
                <a:spcPct val="85000"/>
              </a:lnSpc>
              <a:spcBef>
                <a:spcPct val="0"/>
              </a:spcBef>
              <a:buNone/>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Corbel" pitchFamily="34" charset="0"/>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3057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57199173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5B59F9-375B-4D4D-80E8-F5686859D1AF}" type="datetimeFigureOut">
              <a:rPr lang="en-US" smtClean="0"/>
              <a:t>8/1/2022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34945272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5B59F9-375B-4D4D-80E8-F5686859D1AF}" type="datetimeFigureOut">
              <a:rPr lang="en-US" smtClean="0"/>
              <a:t>8/1/2022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40903220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5B59F9-375B-4D4D-80E8-F5686859D1AF}" type="datetimeFigureOut">
              <a:rPr lang="en-US" smtClean="0"/>
              <a:t>8/1/2022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28236662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15329162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19246352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29963434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24965571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4070939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0244C-2BDD-467C-8339-8B13F1B8C0C3}"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613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10576605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7602908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412628213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5B59F9-375B-4D4D-80E8-F5686859D1AF}" type="datetimeFigureOut">
              <a:rPr lang="en-US" smtClean="0"/>
              <a:t>8/1/2022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31451034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5B59F9-375B-4D4D-80E8-F5686859D1AF}" type="datetimeFigureOut">
              <a:rPr lang="en-US" smtClean="0"/>
              <a:t>8/1/2022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9245185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5B59F9-375B-4D4D-80E8-F5686859D1AF}" type="datetimeFigureOut">
              <a:rPr lang="en-US" smtClean="0"/>
              <a:t>8/1/2022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378315101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410032265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26918623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42686157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2658874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194178344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0244C-2BDD-467C-8339-8B13F1B8C0C3}"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3006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5B59F9-375B-4D4D-80E8-F5686859D1AF}"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417144625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A5B59F9-375B-4D4D-80E8-F5686859D1AF}" type="datetimeFigureOut">
              <a:rPr lang="en-US" smtClean="0"/>
              <a:t>8/1/2022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8166639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A5B59F9-375B-4D4D-80E8-F5686859D1AF}" type="datetimeFigureOut">
              <a:rPr lang="en-US" smtClean="0"/>
              <a:t>8/1/2022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3325513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30015783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B59F9-375B-4D4D-80E8-F5686859D1AF}"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0244C-2BDD-467C-8339-8B13F1B8C0C3}" type="slidenum">
              <a:rPr lang="en-US" smtClean="0"/>
              <a:t>‹#›</a:t>
            </a:fld>
            <a:endParaRPr lang="en-US"/>
          </a:p>
        </p:txBody>
      </p:sp>
    </p:spTree>
    <p:extLst>
      <p:ext uri="{BB962C8B-B14F-4D97-AF65-F5344CB8AC3E}">
        <p14:creationId xmlns:p14="http://schemas.microsoft.com/office/powerpoint/2010/main" val="2848239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10.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9.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8.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5.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6.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theme" Target="../theme/theme7.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image" Target="../media/image13.png"/><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A5B59F9-375B-4D4D-80E8-F5686859D1AF}" type="datetimeFigureOut">
              <a:rPr lang="en-US" smtClean="0"/>
              <a:t>8/1/2022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D40244C-2BDD-467C-8339-8B13F1B8C0C3}" type="slidenum">
              <a:rPr lang="en-US" smtClean="0"/>
              <a:t>‹#›</a:t>
            </a:fld>
            <a:endParaRPr lang="en-US"/>
          </a:p>
        </p:txBody>
      </p:sp>
    </p:spTree>
    <p:extLst>
      <p:ext uri="{BB962C8B-B14F-4D97-AF65-F5344CB8AC3E}">
        <p14:creationId xmlns:p14="http://schemas.microsoft.com/office/powerpoint/2010/main" val="87921580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A5B59F9-375B-4D4D-80E8-F5686859D1AF}" type="datetimeFigureOut">
              <a:rPr lang="en-US" smtClean="0"/>
              <a:t>8/1/2022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D40244C-2BDD-467C-8339-8B13F1B8C0C3}" type="slidenum">
              <a:rPr lang="en-US" smtClean="0"/>
              <a:t>‹#›</a:t>
            </a:fld>
            <a:endParaRPr lang="en-US"/>
          </a:p>
        </p:txBody>
      </p:sp>
    </p:spTree>
    <p:extLst>
      <p:ext uri="{BB962C8B-B14F-4D97-AF65-F5344CB8AC3E}">
        <p14:creationId xmlns:p14="http://schemas.microsoft.com/office/powerpoint/2010/main" val="393032674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A5B59F9-375B-4D4D-80E8-F5686859D1AF}" type="datetimeFigureOut">
              <a:rPr lang="en-US" smtClean="0"/>
              <a:t>8/1/2022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D40244C-2BDD-467C-8339-8B13F1B8C0C3}" type="slidenum">
              <a:rPr lang="en-US" smtClean="0"/>
              <a:t>‹#›</a:t>
            </a:fld>
            <a:endParaRPr lang="en-US"/>
          </a:p>
        </p:txBody>
      </p:sp>
    </p:spTree>
    <p:extLst>
      <p:ext uri="{BB962C8B-B14F-4D97-AF65-F5344CB8AC3E}">
        <p14:creationId xmlns:p14="http://schemas.microsoft.com/office/powerpoint/2010/main" val="2600684518"/>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A5B59F9-375B-4D4D-80E8-F5686859D1AF}" type="datetimeFigureOut">
              <a:rPr lang="en-US" smtClean="0"/>
              <a:t>8/1/2022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D40244C-2BDD-467C-8339-8B13F1B8C0C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698253"/>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EA5B59F9-375B-4D4D-80E8-F5686859D1AF}" type="datetimeFigureOut">
              <a:rPr lang="en-US" smtClean="0"/>
              <a:t>8/1/2022</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0D40244C-2BDD-467C-8339-8B13F1B8C0C3}" type="slidenum">
              <a:rPr lang="en-US" smtClean="0"/>
              <a:t>‹#›</a:t>
            </a:fld>
            <a:endParaRPr lang="en-US"/>
          </a:p>
        </p:txBody>
      </p:sp>
    </p:spTree>
    <p:extLst>
      <p:ext uri="{BB962C8B-B14F-4D97-AF65-F5344CB8AC3E}">
        <p14:creationId xmlns:p14="http://schemas.microsoft.com/office/powerpoint/2010/main" val="1529086232"/>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EA5B59F9-375B-4D4D-80E8-F5686859D1AF}" type="datetimeFigureOut">
              <a:rPr lang="en-US" smtClean="0"/>
              <a:t>8/1/2022</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0D40244C-2BDD-467C-8339-8B13F1B8C0C3}" type="slidenum">
              <a:rPr lang="en-US" smtClean="0"/>
              <a:t>‹#›</a:t>
            </a:fld>
            <a:endParaRPr lang="en-US"/>
          </a:p>
        </p:txBody>
      </p:sp>
    </p:spTree>
    <p:extLst>
      <p:ext uri="{BB962C8B-B14F-4D97-AF65-F5344CB8AC3E}">
        <p14:creationId xmlns:p14="http://schemas.microsoft.com/office/powerpoint/2010/main" val="2563967189"/>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A5B59F9-375B-4D4D-80E8-F5686859D1AF}" type="datetimeFigureOut">
              <a:rPr lang="en-US" smtClean="0"/>
              <a:t>8/1/2022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D40244C-2BDD-467C-8339-8B13F1B8C0C3}" type="slidenum">
              <a:rPr lang="en-US" smtClean="0"/>
              <a:t>‹#›</a:t>
            </a:fld>
            <a:endParaRPr lang="en-US"/>
          </a:p>
        </p:txBody>
      </p:sp>
    </p:spTree>
    <p:extLst>
      <p:ext uri="{BB962C8B-B14F-4D97-AF65-F5344CB8AC3E}">
        <p14:creationId xmlns:p14="http://schemas.microsoft.com/office/powerpoint/2010/main" val="3486570141"/>
      </p:ext>
    </p:extLst>
  </p:cSld>
  <p:clrMap bg1="dk1" tx1="lt1" bg2="dk2" tx2="lt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 id="2147484064" r:id="rId14"/>
    <p:sldLayoutId id="2147484065" r:id="rId15"/>
    <p:sldLayoutId id="2147484066" r:id="rId16"/>
    <p:sldLayoutId id="214748406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8.png"/><Relationship Id="rId2" Type="http://schemas.openxmlformats.org/officeDocument/2006/relationships/image" Target="../media/image14.jpeg"/><Relationship Id="rId1" Type="http://schemas.openxmlformats.org/officeDocument/2006/relationships/slideLayout" Target="../slideLayouts/slideLayout29.xml"/><Relationship Id="rId6" Type="http://schemas.openxmlformats.org/officeDocument/2006/relationships/image" Target="../media/image17.jpeg"/><Relationship Id="rId5" Type="http://schemas.microsoft.com/office/2007/relationships/hdphoto" Target="../media/hdphoto1.wdp"/><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58.xml"/><Relationship Id="rId4" Type="http://schemas.openxmlformats.org/officeDocument/2006/relationships/image" Target="../media/image34.jp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80.xml"/><Relationship Id="rId4" Type="http://schemas.openxmlformats.org/officeDocument/2006/relationships/image" Target="../media/image39.jpg"/></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Layout" Target="../slideLayouts/slideLayout58.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Layout" Target="../slideLayouts/slideLayout58.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slideLayout" Target="../slideLayouts/slideLayout58.xml"/><Relationship Id="rId1" Type="http://schemas.openxmlformats.org/officeDocument/2006/relationships/themeOverride" Target="../theme/themeOverride3.xml"/><Relationship Id="rId4" Type="http://schemas.openxmlformats.org/officeDocument/2006/relationships/image" Target="../media/image29.jp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58.xml"/><Relationship Id="rId1" Type="http://schemas.openxmlformats.org/officeDocument/2006/relationships/themeOverride" Target="../theme/themeOverride4.xml"/><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05843-5981-6C88-9299-728407FCC8FA}"/>
              </a:ext>
            </a:extLst>
          </p:cNvPr>
          <p:cNvSpPr>
            <a:spLocks noGrp="1"/>
          </p:cNvSpPr>
          <p:nvPr>
            <p:ph type="ctrTitle"/>
          </p:nvPr>
        </p:nvSpPr>
        <p:spPr>
          <a:xfrm>
            <a:off x="2752047" y="1123426"/>
            <a:ext cx="7546691" cy="861421"/>
          </a:xfrm>
        </p:spPr>
        <p:txBody>
          <a:bodyPr>
            <a:normAutofit/>
          </a:bodyPr>
          <a:lstStyle/>
          <a:p>
            <a:pPr algn="ctr"/>
            <a:r>
              <a:rPr lang="en-US" sz="4800" b="1" dirty="0">
                <a:solidFill>
                  <a:srgbClr val="FFFF00"/>
                </a:solidFill>
              </a:rPr>
              <a:t>Is this Book a Classic?</a:t>
            </a:r>
          </a:p>
        </p:txBody>
      </p:sp>
      <p:sp>
        <p:nvSpPr>
          <p:cNvPr id="3" name="Subtitle 2">
            <a:extLst>
              <a:ext uri="{FF2B5EF4-FFF2-40B4-BE49-F238E27FC236}">
                <a16:creationId xmlns:a16="http://schemas.microsoft.com/office/drawing/2014/main" id="{4F8C06CD-1D49-C2E2-7471-2DFB0ECE76B4}"/>
              </a:ext>
            </a:extLst>
          </p:cNvPr>
          <p:cNvSpPr>
            <a:spLocks noGrp="1"/>
          </p:cNvSpPr>
          <p:nvPr>
            <p:ph type="subTitle" idx="1"/>
          </p:nvPr>
        </p:nvSpPr>
        <p:spPr>
          <a:xfrm>
            <a:off x="3519487" y="1960065"/>
            <a:ext cx="2185988" cy="861420"/>
          </a:xfrm>
        </p:spPr>
        <p:txBody>
          <a:bodyPr>
            <a:normAutofit/>
          </a:bodyPr>
          <a:lstStyle/>
          <a:p>
            <a:r>
              <a:rPr lang="en-US" sz="1600" dirty="0">
                <a:solidFill>
                  <a:srgbClr val="FFFF00"/>
                </a:solidFill>
                <a:latin typeface="Abadi Extra Light" panose="020B0604020202020204" pitchFamily="34" charset="0"/>
              </a:rPr>
              <a:t>By Bryan Pritsker</a:t>
            </a:r>
          </a:p>
        </p:txBody>
      </p:sp>
      <p:pic>
        <p:nvPicPr>
          <p:cNvPr id="1026" name="Picture 2" descr="Bookmarks making: How to make attractive bookmarks? | Art and Craft">
            <a:extLst>
              <a:ext uri="{FF2B5EF4-FFF2-40B4-BE49-F238E27FC236}">
                <a16:creationId xmlns:a16="http://schemas.microsoft.com/office/drawing/2014/main" id="{A9FA42A9-468A-02F2-E565-117298119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35" y="252471"/>
            <a:ext cx="2185988" cy="223355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8" name="Picture 4" descr="Be Right Back - Travel Bookmark -">
            <a:extLst>
              <a:ext uri="{FF2B5EF4-FFF2-40B4-BE49-F238E27FC236}">
                <a16:creationId xmlns:a16="http://schemas.microsoft.com/office/drawing/2014/main" id="{981F7048-AEDE-CD60-D0F8-0518A75525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541" t="9403" r="32709" b="11389"/>
          <a:stretch/>
        </p:blipFill>
        <p:spPr bwMode="auto">
          <a:xfrm>
            <a:off x="10420351" y="-9525"/>
            <a:ext cx="800162"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azon.com: The Three Musketeers (Musketeers Cycle, 1): 9781681776149: Dumas,  Alexandre, Ellsworth, Lawrence: Books">
            <a:extLst>
              <a:ext uri="{FF2B5EF4-FFF2-40B4-BE49-F238E27FC236}">
                <a16:creationId xmlns:a16="http://schemas.microsoft.com/office/drawing/2014/main" id="{72620747-9243-9CAD-2D50-FBB6BC9637F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8804219" y="2933701"/>
            <a:ext cx="2568631" cy="36406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4" name="Picture 10" descr="Around the World in Eighty Days eBook by Jules Verne - 9781402772443 |  Rakuten Kobo">
            <a:extLst>
              <a:ext uri="{FF2B5EF4-FFF2-40B4-BE49-F238E27FC236}">
                <a16:creationId xmlns:a16="http://schemas.microsoft.com/office/drawing/2014/main" id="{96F4BCCF-67FE-36C4-7E98-F68E84175D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2007" y="2836091"/>
            <a:ext cx="3068493" cy="37953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D3C8FFE-1206-1B18-7C9C-6096C8825820}"/>
              </a:ext>
            </a:extLst>
          </p:cNvPr>
          <p:cNvPicPr>
            <a:picLocks noChangeAspect="1"/>
          </p:cNvPicPr>
          <p:nvPr/>
        </p:nvPicPr>
        <p:blipFill>
          <a:blip r:embed="rId7"/>
          <a:stretch>
            <a:fillRect/>
          </a:stretch>
        </p:blipFill>
        <p:spPr>
          <a:xfrm>
            <a:off x="1104901" y="2933701"/>
            <a:ext cx="2595762" cy="3653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244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8DD8-EBF6-D720-75DD-F820F06473DB}"/>
              </a:ext>
            </a:extLst>
          </p:cNvPr>
          <p:cNvSpPr>
            <a:spLocks noGrp="1"/>
          </p:cNvSpPr>
          <p:nvPr>
            <p:ph type="title"/>
          </p:nvPr>
        </p:nvSpPr>
        <p:spPr>
          <a:xfrm>
            <a:off x="1143000" y="173487"/>
            <a:ext cx="9875520" cy="805434"/>
          </a:xfrm>
        </p:spPr>
        <p:txBody>
          <a:bodyPr>
            <a:normAutofit/>
          </a:bodyPr>
          <a:lstStyle/>
          <a:p>
            <a:pPr algn="ctr"/>
            <a:r>
              <a:rPr lang="en-US" sz="3600" b="1" u="sng" dirty="0">
                <a:solidFill>
                  <a:schemeClr val="accent2"/>
                </a:solidFill>
                <a:latin typeface="Malgun Gothic" panose="020B0503020000020004" pitchFamily="34" charset="-127"/>
                <a:ea typeface="Malgun Gothic" panose="020B0503020000020004" pitchFamily="34" charset="-127"/>
              </a:rPr>
              <a:t>What About Year of Publication?</a:t>
            </a:r>
          </a:p>
        </p:txBody>
      </p:sp>
      <p:pic>
        <p:nvPicPr>
          <p:cNvPr id="9" name="Content Placeholder 8" descr="Text, letter&#10;&#10;Description automatically generated">
            <a:extLst>
              <a:ext uri="{FF2B5EF4-FFF2-40B4-BE49-F238E27FC236}">
                <a16:creationId xmlns:a16="http://schemas.microsoft.com/office/drawing/2014/main" id="{8635ED6F-6709-1DAF-3E7B-C938F47664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0550" y="1039909"/>
            <a:ext cx="3810144" cy="1293052"/>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35AE69BA-14BD-B443-D99B-6F8F4B7BE15B}"/>
              </a:ext>
            </a:extLst>
          </p:cNvPr>
          <p:cNvSpPr txBox="1"/>
          <p:nvPr/>
        </p:nvSpPr>
        <p:spPr>
          <a:xfrm>
            <a:off x="1392140" y="1240281"/>
            <a:ext cx="4184374" cy="1015663"/>
          </a:xfrm>
          <a:prstGeom prst="rect">
            <a:avLst/>
          </a:prstGeom>
          <a:noFill/>
          <a:ln w="19050">
            <a:solidFill>
              <a:srgbClr val="FF0000"/>
            </a:solidFill>
          </a:ln>
        </p:spPr>
        <p:txBody>
          <a:bodyPr wrap="square" rtlCol="0">
            <a:spAutoFit/>
          </a:bodyPr>
          <a:lstStyle/>
          <a:p>
            <a:pPr algn="ctr"/>
            <a:r>
              <a:rPr lang="en-US" sz="2000" u="sng" dirty="0"/>
              <a:t>Year of Publication</a:t>
            </a:r>
          </a:p>
          <a:p>
            <a:pPr marL="285750" indent="-285750">
              <a:buFont typeface="Wingdings" panose="05000000000000000000" pitchFamily="2" charset="2"/>
              <a:buChar char="q"/>
            </a:pPr>
            <a:r>
              <a:rPr lang="en-US" sz="2000" dirty="0"/>
              <a:t>Modern Classics: 1970- Present</a:t>
            </a:r>
          </a:p>
          <a:p>
            <a:pPr marL="285750" indent="-285750">
              <a:buFont typeface="Wingdings" panose="05000000000000000000" pitchFamily="2" charset="2"/>
              <a:buChar char="q"/>
            </a:pPr>
            <a:r>
              <a:rPr lang="en-US" sz="2000" dirty="0"/>
              <a:t>Old Classics: Before 1970</a:t>
            </a:r>
          </a:p>
        </p:txBody>
      </p:sp>
      <p:pic>
        <p:nvPicPr>
          <p:cNvPr id="12" name="Picture 11" descr="Table&#10;&#10;Description automatically generated">
            <a:extLst>
              <a:ext uri="{FF2B5EF4-FFF2-40B4-BE49-F238E27FC236}">
                <a16:creationId xmlns:a16="http://schemas.microsoft.com/office/drawing/2014/main" id="{E1EFB353-AE81-AC14-D60F-E895E5628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2140" y="3071191"/>
            <a:ext cx="3333181" cy="2951921"/>
          </a:xfrm>
          <a:prstGeom prst="rect">
            <a:avLst/>
          </a:prstGeom>
          <a:ln w="38100" cap="sq">
            <a:solidFill>
              <a:schemeClr val="accent1">
                <a:lumMod val="60000"/>
                <a:lumOff val="40000"/>
              </a:schemeClr>
            </a:solidFill>
            <a:prstDash val="solid"/>
            <a:miter lim="800000"/>
          </a:ln>
          <a:effectLst>
            <a:outerShdw blurRad="50800" dist="38100" dir="2700000" algn="tl" rotWithShape="0">
              <a:srgbClr val="000000">
                <a:alpha val="43000"/>
              </a:srgbClr>
            </a:outerShdw>
          </a:effectLst>
        </p:spPr>
      </p:pic>
      <p:pic>
        <p:nvPicPr>
          <p:cNvPr id="14" name="Picture 13" descr="Chart, line chart&#10;&#10;Description automatically generated">
            <a:extLst>
              <a:ext uri="{FF2B5EF4-FFF2-40B4-BE49-F238E27FC236}">
                <a16:creationId xmlns:a16="http://schemas.microsoft.com/office/drawing/2014/main" id="{9278955F-279A-95EF-45DF-E0BCBAA3A0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436" y="2687983"/>
            <a:ext cx="6057130" cy="3828148"/>
          </a:xfrm>
          <a:prstGeom prst="rect">
            <a:avLst/>
          </a:prstGeom>
          <a:ln w="28575">
            <a:solidFill>
              <a:schemeClr val="accent1">
                <a:lumMod val="60000"/>
                <a:lumOff val="40000"/>
              </a:schemeClr>
            </a:solidFill>
          </a:ln>
        </p:spPr>
      </p:pic>
    </p:spTree>
    <p:extLst>
      <p:ext uri="{BB962C8B-B14F-4D97-AF65-F5344CB8AC3E}">
        <p14:creationId xmlns:p14="http://schemas.microsoft.com/office/powerpoint/2010/main" val="229487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F428D-4C1F-F489-2E4E-C92C5DD56600}"/>
              </a:ext>
            </a:extLst>
          </p:cNvPr>
          <p:cNvSpPr>
            <a:spLocks noGrp="1"/>
          </p:cNvSpPr>
          <p:nvPr>
            <p:ph type="title"/>
          </p:nvPr>
        </p:nvSpPr>
        <p:spPr>
          <a:xfrm>
            <a:off x="1143000" y="213673"/>
            <a:ext cx="9875520" cy="1356360"/>
          </a:xfrm>
        </p:spPr>
        <p:txBody>
          <a:bodyPr/>
          <a:lstStyle/>
          <a:p>
            <a:pPr algn="ctr"/>
            <a:r>
              <a:rPr lang="en-US" b="1" dirty="0">
                <a:latin typeface="Elephant" panose="02020904090505020303" pitchFamily="18" charset="0"/>
              </a:rPr>
              <a:t>Analysis</a:t>
            </a:r>
          </a:p>
        </p:txBody>
      </p:sp>
      <p:sp>
        <p:nvSpPr>
          <p:cNvPr id="3" name="Content Placeholder 2">
            <a:extLst>
              <a:ext uri="{FF2B5EF4-FFF2-40B4-BE49-F238E27FC236}">
                <a16:creationId xmlns:a16="http://schemas.microsoft.com/office/drawing/2014/main" id="{6430CEC6-72F4-0E4D-C424-2B1CABD761AB}"/>
              </a:ext>
            </a:extLst>
          </p:cNvPr>
          <p:cNvSpPr>
            <a:spLocks noGrp="1"/>
          </p:cNvSpPr>
          <p:nvPr>
            <p:ph idx="1"/>
          </p:nvPr>
        </p:nvSpPr>
        <p:spPr>
          <a:xfrm>
            <a:off x="982739" y="1715678"/>
            <a:ext cx="5908249" cy="4238920"/>
          </a:xfrm>
          <a:ln w="28575">
            <a:solidFill>
              <a:schemeClr val="accent1">
                <a:lumMod val="60000"/>
                <a:lumOff val="40000"/>
              </a:schemeClr>
            </a:solidFill>
          </a:ln>
        </p:spPr>
        <p:txBody>
          <a:bodyPr>
            <a:normAutofit/>
          </a:bodyPr>
          <a:lstStyle/>
          <a:p>
            <a:r>
              <a:rPr lang="en-US" dirty="0"/>
              <a:t>The year of publication certainly affects whether if a book will be rated a classic or not. </a:t>
            </a:r>
          </a:p>
          <a:p>
            <a:r>
              <a:rPr lang="en-US" dirty="0"/>
              <a:t>Books that were published 50 years ago are only now being reviewed as “classic” novels. </a:t>
            </a:r>
          </a:p>
          <a:p>
            <a:r>
              <a:rPr lang="en-US" dirty="0"/>
              <a:t>Whereas books that were published 10 years ago have not been given enough time to be called “classic”. </a:t>
            </a:r>
          </a:p>
          <a:p>
            <a:r>
              <a:rPr lang="en-US" dirty="0"/>
              <a:t>The majority of classic books have been published before 1940. </a:t>
            </a:r>
          </a:p>
          <a:p>
            <a:r>
              <a:rPr lang="en-US" dirty="0"/>
              <a:t>In the data set, the youngest classic novel was published in 2015.</a:t>
            </a:r>
          </a:p>
        </p:txBody>
      </p:sp>
      <p:pic>
        <p:nvPicPr>
          <p:cNvPr id="5122" name="Picture 2" descr="Classic Books That Will Make You Forget Your Smartphone | Real Simple">
            <a:extLst>
              <a:ext uri="{FF2B5EF4-FFF2-40B4-BE49-F238E27FC236}">
                <a16:creationId xmlns:a16="http://schemas.microsoft.com/office/drawing/2014/main" id="{1BE2579A-7513-8DA2-D39D-FF053DE82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6606" y="1425219"/>
            <a:ext cx="3916833" cy="239708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5124" name="Picture 4" descr="Adeevee | Only selected creativity - The Salvation Army Old Book Donation:  Hands">
            <a:extLst>
              <a:ext uri="{FF2B5EF4-FFF2-40B4-BE49-F238E27FC236}">
                <a16:creationId xmlns:a16="http://schemas.microsoft.com/office/drawing/2014/main" id="{02A30B29-B01C-E828-E53C-FE15E8626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606" y="4153858"/>
            <a:ext cx="3973397" cy="232078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581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14A69-7FF1-BBB5-0B1D-077E7E8A04FE}"/>
              </a:ext>
            </a:extLst>
          </p:cNvPr>
          <p:cNvSpPr>
            <a:spLocks noGrp="1"/>
          </p:cNvSpPr>
          <p:nvPr>
            <p:ph type="title"/>
          </p:nvPr>
        </p:nvSpPr>
        <p:spPr/>
        <p:txBody>
          <a:bodyPr/>
          <a:lstStyle/>
          <a:p>
            <a:pPr algn="ctr"/>
            <a:r>
              <a:rPr lang="en-US" dirty="0"/>
              <a:t>Can we predict if a book will be classified as a classic?</a:t>
            </a:r>
          </a:p>
        </p:txBody>
      </p:sp>
      <p:sp>
        <p:nvSpPr>
          <p:cNvPr id="3" name="Content Placeholder 2">
            <a:extLst>
              <a:ext uri="{FF2B5EF4-FFF2-40B4-BE49-F238E27FC236}">
                <a16:creationId xmlns:a16="http://schemas.microsoft.com/office/drawing/2014/main" id="{9109821D-C40F-AE67-CAE1-DD836148AD49}"/>
              </a:ext>
            </a:extLst>
          </p:cNvPr>
          <p:cNvSpPr>
            <a:spLocks noGrp="1"/>
          </p:cNvSpPr>
          <p:nvPr>
            <p:ph idx="1"/>
          </p:nvPr>
        </p:nvSpPr>
        <p:spPr/>
        <p:txBody>
          <a:bodyPr>
            <a:normAutofit fontScale="85000" lnSpcReduction="20000"/>
          </a:bodyPr>
          <a:lstStyle/>
          <a:p>
            <a:r>
              <a:rPr lang="en-US" dirty="0">
                <a:latin typeface="Book Antiqua" panose="02040602050305030304" pitchFamily="18" charset="0"/>
              </a:rPr>
              <a:t>Yes, our analysis confirms that this is still possible. By using </a:t>
            </a:r>
            <a:r>
              <a:rPr lang="en-US" b="1" dirty="0">
                <a:latin typeface="Book Antiqua" panose="02040602050305030304" pitchFamily="18" charset="0"/>
              </a:rPr>
              <a:t>Logistic Regression</a:t>
            </a:r>
            <a:r>
              <a:rPr lang="en-US" dirty="0">
                <a:latin typeface="Book Antiqua" panose="02040602050305030304" pitchFamily="18" charset="0"/>
              </a:rPr>
              <a:t>, we can accurately evaluate whether a book will be a classic or not. </a:t>
            </a:r>
          </a:p>
          <a:p>
            <a:r>
              <a:rPr lang="en-US" dirty="0">
                <a:latin typeface="Book Antiqua" panose="02040602050305030304" pitchFamily="18" charset="0"/>
              </a:rPr>
              <a:t>Judging by our data, our independent variables should be:</a:t>
            </a:r>
          </a:p>
          <a:p>
            <a:pPr marL="0" indent="0">
              <a:buNone/>
            </a:pPr>
            <a:r>
              <a:rPr lang="en-US" dirty="0">
                <a:latin typeface="Book Antiqua" panose="02040602050305030304" pitchFamily="18" charset="0"/>
              </a:rPr>
              <a:t>	1) The historical fiction, fantasy, adventure, children’s books, and romance genres, since these were the most common genres for classic books</a:t>
            </a:r>
          </a:p>
          <a:p>
            <a:pPr marL="0" indent="0">
              <a:buNone/>
            </a:pPr>
            <a:r>
              <a:rPr lang="en-US" dirty="0">
                <a:latin typeface="Book Antiqua" panose="02040602050305030304" pitchFamily="18" charset="0"/>
              </a:rPr>
              <a:t>	2) The date of publication</a:t>
            </a:r>
          </a:p>
          <a:p>
            <a:pPr marL="0" indent="0">
              <a:buNone/>
            </a:pPr>
            <a:r>
              <a:rPr lang="en-US" dirty="0">
                <a:latin typeface="Book Antiqua" panose="02040602050305030304" pitchFamily="18" charset="0"/>
              </a:rPr>
              <a:t>	3) The average rating. (Even though there isn’t a huge discrepancy between the rating of classic books and non-classic books, classic books still got the edge in this department, especially in certain genres, like historical fiction)</a:t>
            </a:r>
          </a:p>
        </p:txBody>
      </p:sp>
    </p:spTree>
    <p:extLst>
      <p:ext uri="{BB962C8B-B14F-4D97-AF65-F5344CB8AC3E}">
        <p14:creationId xmlns:p14="http://schemas.microsoft.com/office/powerpoint/2010/main" val="772273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BD7BCE-298E-0C8C-CDC5-596C86988418}"/>
              </a:ext>
            </a:extLst>
          </p:cNvPr>
          <p:cNvSpPr>
            <a:spLocks noGrp="1"/>
          </p:cNvSpPr>
          <p:nvPr>
            <p:ph idx="1"/>
          </p:nvPr>
        </p:nvSpPr>
        <p:spPr>
          <a:xfrm>
            <a:off x="2088087" y="253730"/>
            <a:ext cx="6741958" cy="1041810"/>
          </a:xfrm>
        </p:spPr>
        <p:txBody>
          <a:bodyPr>
            <a:noAutofit/>
          </a:bodyPr>
          <a:lstStyle/>
          <a:p>
            <a:r>
              <a:rPr lang="en-US" sz="2800" u="sng" dirty="0"/>
              <a:t>By setting our test size = 0.2, these were the results:</a:t>
            </a:r>
          </a:p>
        </p:txBody>
      </p:sp>
      <p:pic>
        <p:nvPicPr>
          <p:cNvPr id="5" name="Picture 4" descr="Graphical user interface, text, application&#10;&#10;Description automatically generated">
            <a:extLst>
              <a:ext uri="{FF2B5EF4-FFF2-40B4-BE49-F238E27FC236}">
                <a16:creationId xmlns:a16="http://schemas.microsoft.com/office/drawing/2014/main" id="{6A983817-89D6-ABBD-B00B-A9EC8A670E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284" y="1433594"/>
            <a:ext cx="4860044" cy="990009"/>
          </a:xfrm>
          <a:prstGeom prst="rect">
            <a:avLst/>
          </a:prstGeom>
        </p:spPr>
      </p:pic>
      <p:sp>
        <p:nvSpPr>
          <p:cNvPr id="6" name="TextBox 5">
            <a:extLst>
              <a:ext uri="{FF2B5EF4-FFF2-40B4-BE49-F238E27FC236}">
                <a16:creationId xmlns:a16="http://schemas.microsoft.com/office/drawing/2014/main" id="{202A4EB0-A3E1-DFA7-1AB8-0ED1F45CDABE}"/>
              </a:ext>
            </a:extLst>
          </p:cNvPr>
          <p:cNvSpPr txBox="1"/>
          <p:nvPr/>
        </p:nvSpPr>
        <p:spPr>
          <a:xfrm>
            <a:off x="6676008" y="1611149"/>
            <a:ext cx="3062796" cy="646331"/>
          </a:xfrm>
          <a:prstGeom prst="rect">
            <a:avLst/>
          </a:prstGeom>
          <a:noFill/>
          <a:ln>
            <a:solidFill>
              <a:schemeClr val="tx1"/>
            </a:solidFill>
          </a:ln>
        </p:spPr>
        <p:txBody>
          <a:bodyPr wrap="square" rtlCol="0">
            <a:spAutoFit/>
          </a:bodyPr>
          <a:lstStyle/>
          <a:p>
            <a:pPr algn="ctr"/>
            <a:r>
              <a:rPr lang="en-US" dirty="0"/>
              <a:t>Predicted Classic books with 83% accuracy </a:t>
            </a:r>
          </a:p>
        </p:txBody>
      </p:sp>
      <p:pic>
        <p:nvPicPr>
          <p:cNvPr id="8" name="Picture 7" descr="Text, application&#10;&#10;Description automatically generated">
            <a:extLst>
              <a:ext uri="{FF2B5EF4-FFF2-40B4-BE49-F238E27FC236}">
                <a16:creationId xmlns:a16="http://schemas.microsoft.com/office/drawing/2014/main" id="{8A0D573F-10D7-34CE-DBC7-24D4C2B68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520" y="3429000"/>
            <a:ext cx="4759090" cy="18875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Chart, treemap chart&#10;&#10;Description automatically generated">
            <a:extLst>
              <a:ext uri="{FF2B5EF4-FFF2-40B4-BE49-F238E27FC236}">
                <a16:creationId xmlns:a16="http://schemas.microsoft.com/office/drawing/2014/main" id="{2A736182-D36A-564F-92E4-4F77C920B1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7908" y="2659314"/>
            <a:ext cx="5332927" cy="3609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35550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777A-859F-E450-2A00-299A804BC056}"/>
              </a:ext>
            </a:extLst>
          </p:cNvPr>
          <p:cNvSpPr>
            <a:spLocks noGrp="1"/>
          </p:cNvSpPr>
          <p:nvPr>
            <p:ph type="title"/>
          </p:nvPr>
        </p:nvSpPr>
        <p:spPr>
          <a:xfrm>
            <a:off x="1295402" y="1319487"/>
            <a:ext cx="9601196" cy="1303867"/>
          </a:xfrm>
        </p:spPr>
        <p:txBody>
          <a:bodyPr/>
          <a:lstStyle/>
          <a:p>
            <a:r>
              <a:rPr lang="en-US" b="1" dirty="0">
                <a:solidFill>
                  <a:schemeClr val="accent6">
                    <a:lumMod val="75000"/>
                  </a:schemeClr>
                </a:solidFill>
                <a:latin typeface="Daytona Light" panose="020B0604020202020204" pitchFamily="34" charset="0"/>
              </a:rPr>
              <a:t>Conclusion</a:t>
            </a:r>
          </a:p>
        </p:txBody>
      </p:sp>
      <p:sp>
        <p:nvSpPr>
          <p:cNvPr id="3" name="Content Placeholder 2">
            <a:extLst>
              <a:ext uri="{FF2B5EF4-FFF2-40B4-BE49-F238E27FC236}">
                <a16:creationId xmlns:a16="http://schemas.microsoft.com/office/drawing/2014/main" id="{28DDCBAD-8935-A4CF-C3E7-A21A1AEF6647}"/>
              </a:ext>
            </a:extLst>
          </p:cNvPr>
          <p:cNvSpPr>
            <a:spLocks noGrp="1"/>
          </p:cNvSpPr>
          <p:nvPr>
            <p:ph idx="1"/>
          </p:nvPr>
        </p:nvSpPr>
        <p:spPr/>
        <p:txBody>
          <a:bodyPr>
            <a:normAutofit fontScale="85000" lnSpcReduction="20000"/>
          </a:bodyPr>
          <a:lstStyle/>
          <a:p>
            <a:pPr>
              <a:buClr>
                <a:schemeClr val="accent6">
                  <a:lumMod val="50000"/>
                </a:schemeClr>
              </a:buClr>
              <a:buFont typeface="Wingdings" panose="05000000000000000000" pitchFamily="2" charset="2"/>
              <a:buChar char="Ø"/>
            </a:pPr>
            <a:r>
              <a:rPr lang="en-US" dirty="0">
                <a:solidFill>
                  <a:schemeClr val="accent5">
                    <a:lumMod val="75000"/>
                  </a:schemeClr>
                </a:solidFill>
              </a:rPr>
              <a:t>Books are not randomly selected to be “classics”. </a:t>
            </a:r>
          </a:p>
          <a:p>
            <a:pPr>
              <a:buClr>
                <a:schemeClr val="accent6">
                  <a:lumMod val="50000"/>
                </a:schemeClr>
              </a:buClr>
              <a:buFont typeface="Wingdings" panose="05000000000000000000" pitchFamily="2" charset="2"/>
              <a:buChar char="Ø"/>
            </a:pPr>
            <a:r>
              <a:rPr lang="en-US" dirty="0">
                <a:solidFill>
                  <a:schemeClr val="accent5">
                    <a:lumMod val="75000"/>
                  </a:schemeClr>
                </a:solidFill>
              </a:rPr>
              <a:t>A novel that was tagged as a classic depended on a few major factors before it was selected for this category. </a:t>
            </a:r>
          </a:p>
          <a:p>
            <a:pPr>
              <a:buClr>
                <a:schemeClr val="accent6">
                  <a:lumMod val="50000"/>
                </a:schemeClr>
              </a:buClr>
              <a:buFont typeface="Wingdings" panose="05000000000000000000" pitchFamily="2" charset="2"/>
              <a:buChar char="Ø"/>
            </a:pPr>
            <a:r>
              <a:rPr lang="en-US" dirty="0">
                <a:solidFill>
                  <a:schemeClr val="accent5">
                    <a:lumMod val="75000"/>
                  </a:schemeClr>
                </a:solidFill>
              </a:rPr>
              <a:t>These factors include: the year the book was published (how much time has passed for a re-evaluation and review of the book), the genre of the book (certain genres fit the “classics” criteria better than others, even though the analysis proved that a classic novel could be any genre at this point), and the average rating of the novel (yet this is the least effective independent variable. </a:t>
            </a:r>
          </a:p>
          <a:p>
            <a:pPr>
              <a:buClr>
                <a:schemeClr val="accent6">
                  <a:lumMod val="50000"/>
                </a:schemeClr>
              </a:buClr>
              <a:buFont typeface="Wingdings" panose="05000000000000000000" pitchFamily="2" charset="2"/>
              <a:buChar char="Ø"/>
            </a:pPr>
            <a:r>
              <a:rPr lang="en-US" dirty="0">
                <a:solidFill>
                  <a:schemeClr val="accent5">
                    <a:lumMod val="75000"/>
                  </a:schemeClr>
                </a:solidFill>
              </a:rPr>
              <a:t>Finally, according to the logistic regression model and the heat map, it is easier to confirm that a book is a classic, as opposed to deciding if a more modern, non-classic book should be considered a classic novel.  </a:t>
            </a:r>
          </a:p>
        </p:txBody>
      </p:sp>
      <p:pic>
        <p:nvPicPr>
          <p:cNvPr id="1026" name="Picture 2" descr="The Book Thief: Markus Zusak: 9780375842207: Amazon.com: Books">
            <a:extLst>
              <a:ext uri="{FF2B5EF4-FFF2-40B4-BE49-F238E27FC236}">
                <a16:creationId xmlns:a16="http://schemas.microsoft.com/office/drawing/2014/main" id="{65F3BA6B-9E4A-C31D-DB27-1DE877E6D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884" y="656946"/>
            <a:ext cx="1109184" cy="17186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 Misérables eBook by Victor Hugo - 9788826046730 | Rakuten Kobo United  States">
            <a:extLst>
              <a:ext uri="{FF2B5EF4-FFF2-40B4-BE49-F238E27FC236}">
                <a16:creationId xmlns:a16="http://schemas.microsoft.com/office/drawing/2014/main" id="{B5A41FBD-C2CC-EFED-E025-2EA362080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0409" y="728514"/>
            <a:ext cx="1109184" cy="16471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548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7A2CE-F0F5-B20F-E4E2-9F1A2D704674}"/>
              </a:ext>
            </a:extLst>
          </p:cNvPr>
          <p:cNvSpPr>
            <a:spLocks noGrp="1"/>
          </p:cNvSpPr>
          <p:nvPr>
            <p:ph type="title"/>
          </p:nvPr>
        </p:nvSpPr>
        <p:spPr/>
        <p:txBody>
          <a:bodyPr>
            <a:normAutofit fontScale="90000"/>
          </a:bodyPr>
          <a:lstStyle/>
          <a:p>
            <a:pPr algn="l"/>
            <a:r>
              <a:rPr lang="en-US" dirty="0"/>
              <a:t>Source Used: “</a:t>
            </a:r>
            <a:r>
              <a:rPr lang="en-US" b="1" i="0" dirty="0">
                <a:solidFill>
                  <a:srgbClr val="202124"/>
                </a:solidFill>
                <a:effectLst/>
                <a:latin typeface="zeitung"/>
              </a:rPr>
              <a:t>Goodreads-books” </a:t>
            </a:r>
            <a:br>
              <a:rPr lang="en-US" b="1" i="0" dirty="0">
                <a:solidFill>
                  <a:srgbClr val="202124"/>
                </a:solidFill>
                <a:effectLst/>
                <a:latin typeface="zeitung"/>
              </a:rPr>
            </a:br>
            <a:r>
              <a:rPr lang="en-US" b="1" i="0" dirty="0">
                <a:solidFill>
                  <a:srgbClr val="202124"/>
                </a:solidFill>
                <a:effectLst/>
                <a:latin typeface="zeitung"/>
              </a:rPr>
              <a:t>data set from Kaggle</a:t>
            </a:r>
            <a:br>
              <a:rPr lang="en-US" b="1" i="0" dirty="0">
                <a:solidFill>
                  <a:srgbClr val="202124"/>
                </a:solidFill>
                <a:effectLst/>
                <a:latin typeface="zeitung"/>
              </a:rPr>
            </a:br>
            <a:endParaRPr lang="en-US" dirty="0"/>
          </a:p>
        </p:txBody>
      </p:sp>
    </p:spTree>
    <p:extLst>
      <p:ext uri="{BB962C8B-B14F-4D97-AF65-F5344CB8AC3E}">
        <p14:creationId xmlns:p14="http://schemas.microsoft.com/office/powerpoint/2010/main" val="3482750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F4680D4-DEE2-49EE-AF90-EFEAF50AE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856D8A-713F-243C-0AD5-FF193D57D8E2}"/>
              </a:ext>
            </a:extLst>
          </p:cNvPr>
          <p:cNvSpPr>
            <a:spLocks noGrp="1"/>
          </p:cNvSpPr>
          <p:nvPr>
            <p:ph type="title"/>
          </p:nvPr>
        </p:nvSpPr>
        <p:spPr>
          <a:xfrm>
            <a:off x="804671" y="1290025"/>
            <a:ext cx="5291327" cy="1188720"/>
          </a:xfrm>
          <a:solidFill>
            <a:srgbClr val="FFFFFF"/>
          </a:solidFill>
          <a:ln>
            <a:solidFill>
              <a:srgbClr val="404040"/>
            </a:solidFill>
          </a:ln>
        </p:spPr>
        <p:txBody>
          <a:bodyPr>
            <a:normAutofit/>
          </a:bodyPr>
          <a:lstStyle/>
          <a:p>
            <a:r>
              <a:rPr lang="en-US" dirty="0"/>
              <a:t>Investigation</a:t>
            </a:r>
          </a:p>
        </p:txBody>
      </p:sp>
      <p:sp>
        <p:nvSpPr>
          <p:cNvPr id="3" name="Content Placeholder 2">
            <a:extLst>
              <a:ext uri="{FF2B5EF4-FFF2-40B4-BE49-F238E27FC236}">
                <a16:creationId xmlns:a16="http://schemas.microsoft.com/office/drawing/2014/main" id="{5E408827-29B1-48BC-0E2C-F038729C09DC}"/>
              </a:ext>
            </a:extLst>
          </p:cNvPr>
          <p:cNvSpPr>
            <a:spLocks noGrp="1"/>
          </p:cNvSpPr>
          <p:nvPr>
            <p:ph idx="1"/>
          </p:nvPr>
        </p:nvSpPr>
        <p:spPr>
          <a:xfrm>
            <a:off x="680846" y="2801553"/>
            <a:ext cx="5824729" cy="3389697"/>
          </a:xfrm>
        </p:spPr>
        <p:txBody>
          <a:bodyPr>
            <a:noAutofit/>
          </a:bodyPr>
          <a:lstStyle/>
          <a:p>
            <a:pPr>
              <a:buClr>
                <a:schemeClr val="bg1"/>
              </a:buClr>
              <a:buFont typeface="Wingdings" panose="05000000000000000000" pitchFamily="2" charset="2"/>
              <a:buChar char="Ø"/>
            </a:pPr>
            <a:r>
              <a:rPr lang="en-US" sz="2300" dirty="0">
                <a:solidFill>
                  <a:srgbClr val="FFFFFF"/>
                </a:solidFill>
              </a:rPr>
              <a:t>What does it mean when a book is considered a classic novel? Are these books of a certain time period? Are classic novels of a specific genre? </a:t>
            </a:r>
          </a:p>
          <a:p>
            <a:pPr>
              <a:buClr>
                <a:schemeClr val="bg1"/>
              </a:buClr>
              <a:buFont typeface="Wingdings" panose="05000000000000000000" pitchFamily="2" charset="2"/>
              <a:buChar char="Ø"/>
            </a:pPr>
            <a:r>
              <a:rPr lang="en-US" sz="2300" dirty="0">
                <a:solidFill>
                  <a:srgbClr val="FFFFFF"/>
                </a:solidFill>
              </a:rPr>
              <a:t>The goal of this analysis is to not only uncover the characteristics that make up “classic” novels, but to be able to distinguish and predict classic books from other types of literature. </a:t>
            </a:r>
          </a:p>
        </p:txBody>
      </p:sp>
      <p:sp>
        <p:nvSpPr>
          <p:cNvPr id="12" name="Rectangle 11">
            <a:extLst>
              <a:ext uri="{FF2B5EF4-FFF2-40B4-BE49-F238E27FC236}">
                <a16:creationId xmlns:a16="http://schemas.microsoft.com/office/drawing/2014/main" id="{50C52EE1-5085-4960-AD29-A926E62E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640080"/>
            <a:ext cx="4017264"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D15AA94-C237-4412-B37B-EB317D2B0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2" y="806357"/>
            <a:ext cx="3685032"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etective male with solid fill">
            <a:extLst>
              <a:ext uri="{FF2B5EF4-FFF2-40B4-BE49-F238E27FC236}">
                <a16:creationId xmlns:a16="http://schemas.microsoft.com/office/drawing/2014/main" id="{63960068-33F2-F2E8-B24F-6E514DC5A4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865364" y="1592741"/>
            <a:ext cx="3355848" cy="3355848"/>
          </a:xfrm>
          <a:prstGeom prst="rect">
            <a:avLst/>
          </a:prstGeom>
        </p:spPr>
      </p:pic>
    </p:spTree>
    <p:extLst>
      <p:ext uri="{BB962C8B-B14F-4D97-AF65-F5344CB8AC3E}">
        <p14:creationId xmlns:p14="http://schemas.microsoft.com/office/powerpoint/2010/main" val="3729398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3F389378-14C6-4E5D-8054-0A48AC45A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1" name="Group 2060">
            <a:extLst>
              <a:ext uri="{FF2B5EF4-FFF2-40B4-BE49-F238E27FC236}">
                <a16:creationId xmlns:a16="http://schemas.microsoft.com/office/drawing/2014/main" id="{F7315CDF-9994-4785-9182-DDB0F2A994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062" name="Picture 2061">
              <a:extLst>
                <a:ext uri="{FF2B5EF4-FFF2-40B4-BE49-F238E27FC236}">
                  <a16:creationId xmlns:a16="http://schemas.microsoft.com/office/drawing/2014/main" id="{60C7203C-806C-4714-AA4B-37ABCA6DBE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63" name="Rectangle 2062">
              <a:extLst>
                <a:ext uri="{FF2B5EF4-FFF2-40B4-BE49-F238E27FC236}">
                  <a16:creationId xmlns:a16="http://schemas.microsoft.com/office/drawing/2014/main" id="{CCA07B33-92B8-46AF-B878-3DE4E1BF4A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064" name="Picture 2063">
              <a:extLst>
                <a:ext uri="{FF2B5EF4-FFF2-40B4-BE49-F238E27FC236}">
                  <a16:creationId xmlns:a16="http://schemas.microsoft.com/office/drawing/2014/main" id="{6B6FEDBE-E94A-4729-BE4A-45BE7C337E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065" name="Picture 2064">
              <a:extLst>
                <a:ext uri="{FF2B5EF4-FFF2-40B4-BE49-F238E27FC236}">
                  <a16:creationId xmlns:a16="http://schemas.microsoft.com/office/drawing/2014/main" id="{C39E5CE8-E160-4C73-A776-B72D8E3823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A86C0AA-613E-AF46-ADC4-422B3552DCBA}"/>
              </a:ext>
            </a:extLst>
          </p:cNvPr>
          <p:cNvSpPr>
            <a:spLocks noGrp="1"/>
          </p:cNvSpPr>
          <p:nvPr>
            <p:ph type="title"/>
          </p:nvPr>
        </p:nvSpPr>
        <p:spPr>
          <a:xfrm>
            <a:off x="6412198" y="982132"/>
            <a:ext cx="4752626" cy="1303867"/>
          </a:xfrm>
        </p:spPr>
        <p:txBody>
          <a:bodyPr vert="horz" lIns="91440" tIns="45720" rIns="91440" bIns="45720" rtlCol="0" anchor="ctr">
            <a:normAutofit/>
          </a:bodyPr>
          <a:lstStyle/>
          <a:p>
            <a:r>
              <a:rPr lang="en-US" b="1"/>
              <a:t>Hypothesis</a:t>
            </a:r>
          </a:p>
        </p:txBody>
      </p:sp>
      <p:sp>
        <p:nvSpPr>
          <p:cNvPr id="2067" name="Rectangle 2066">
            <a:extLst>
              <a:ext uri="{FF2B5EF4-FFF2-40B4-BE49-F238E27FC236}">
                <a16:creationId xmlns:a16="http://schemas.microsoft.com/office/drawing/2014/main" id="{A2163A1D-76BA-43EE-BFF9-14171A55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4976494" cy="4659376"/>
          </a:xfrm>
          <a:prstGeom prst="rect">
            <a:avLst/>
          </a:prstGeom>
          <a:solidFill>
            <a:schemeClr val="bg2"/>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Rectangle 2068">
            <a:extLst>
              <a:ext uri="{FF2B5EF4-FFF2-40B4-BE49-F238E27FC236}">
                <a16:creationId xmlns:a16="http://schemas.microsoft.com/office/drawing/2014/main" id="{15F631D6-D25E-4733-BEAE-D727D4D0F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7209" y="1254050"/>
            <a:ext cx="2508652" cy="2506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a:extLst>
              <a:ext uri="{FF2B5EF4-FFF2-40B4-BE49-F238E27FC236}">
                <a16:creationId xmlns:a16="http://schemas.microsoft.com/office/drawing/2014/main" id="{9FC977FB-116A-50E1-2CD3-6B6DF231191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p:blipFill>
        <p:spPr bwMode="auto">
          <a:xfrm>
            <a:off x="1282782" y="1604461"/>
            <a:ext cx="2473079" cy="1904941"/>
          </a:xfrm>
          <a:prstGeom prst="rect">
            <a:avLst/>
          </a:prstGeom>
          <a:noFill/>
          <a:extLst>
            <a:ext uri="{909E8E84-426E-40DD-AFC4-6F175D3DCCD1}">
              <a14:hiddenFill xmlns:a14="http://schemas.microsoft.com/office/drawing/2010/main">
                <a:solidFill>
                  <a:srgbClr val="FFFFFF"/>
                </a:solidFill>
              </a14:hiddenFill>
            </a:ext>
          </a:extLst>
        </p:spPr>
      </p:pic>
      <p:sp>
        <p:nvSpPr>
          <p:cNvPr id="2071" name="Rectangle 2070">
            <a:extLst>
              <a:ext uri="{FF2B5EF4-FFF2-40B4-BE49-F238E27FC236}">
                <a16:creationId xmlns:a16="http://schemas.microsoft.com/office/drawing/2014/main" id="{6CB9CC99-168D-4A53-BF4C-8697A02F2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3147" y="1254050"/>
            <a:ext cx="2021427" cy="15119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3" name="Straight Connector 2072">
            <a:extLst>
              <a:ext uri="{FF2B5EF4-FFF2-40B4-BE49-F238E27FC236}">
                <a16:creationId xmlns:a16="http://schemas.microsoft.com/office/drawing/2014/main" id="{A37100F1-3566-4015-B9A3-71B3800BF9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951" y="2400639"/>
            <a:ext cx="4389120" cy="0"/>
          </a:xfrm>
          <a:prstGeom prst="line">
            <a:avLst/>
          </a:prstGeom>
        </p:spPr>
        <p:style>
          <a:lnRef idx="2">
            <a:schemeClr val="accent1"/>
          </a:lnRef>
          <a:fillRef idx="0">
            <a:schemeClr val="accent1"/>
          </a:fillRef>
          <a:effectRef idx="1">
            <a:schemeClr val="accent1"/>
          </a:effectRef>
          <a:fontRef idx="minor">
            <a:schemeClr val="tx1"/>
          </a:fontRef>
        </p:style>
      </p:cxnSp>
      <p:sp>
        <p:nvSpPr>
          <p:cNvPr id="2075" name="Rectangle 2074">
            <a:extLst>
              <a:ext uri="{FF2B5EF4-FFF2-40B4-BE49-F238E27FC236}">
                <a16:creationId xmlns:a16="http://schemas.microsoft.com/office/drawing/2014/main" id="{DB600D80-E410-42E0-B944-BE2AC14F1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7209" y="3922105"/>
            <a:ext cx="2494212" cy="167402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D09C1EBA-F940-4D2D-8543-7522C9A45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0024" y="2917369"/>
            <a:ext cx="1996749" cy="2678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The Adventures of Sherlock Holmes: Illustrated Edition (Paperback) |  Bookworks">
            <a:extLst>
              <a:ext uri="{FF2B5EF4-FFF2-40B4-BE49-F238E27FC236}">
                <a16:creationId xmlns:a16="http://schemas.microsoft.com/office/drawing/2014/main" id="{D0D6EE3C-E7B9-A6BF-771E-1DEB0B050413}"/>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090726" y="3000374"/>
            <a:ext cx="1641297" cy="2534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6A25C0-C587-2DC8-C6B8-7F83FAE8CDD4}"/>
              </a:ext>
            </a:extLst>
          </p:cNvPr>
          <p:cNvSpPr txBox="1"/>
          <p:nvPr/>
        </p:nvSpPr>
        <p:spPr>
          <a:xfrm>
            <a:off x="6412198" y="2642657"/>
            <a:ext cx="4752626" cy="3318936"/>
          </a:xfrm>
          <a:prstGeom prst="rect">
            <a:avLst/>
          </a:prstGeom>
        </p:spPr>
        <p:txBody>
          <a:bodyPr vert="horz" lIns="91440" tIns="45720" rIns="91440" bIns="45720" rtlCol="0" anchor="t">
            <a:normAutofit/>
          </a:bodyPr>
          <a:lstStyle/>
          <a:p>
            <a:pPr>
              <a:spcBef>
                <a:spcPct val="20000"/>
              </a:spcBef>
              <a:spcAft>
                <a:spcPts val="600"/>
              </a:spcAft>
              <a:buClr>
                <a:schemeClr val="tx1"/>
              </a:buClr>
              <a:buSzPct val="115000"/>
              <a:buFont typeface="Arial"/>
              <a:buChar char="•"/>
            </a:pPr>
            <a:r>
              <a:rPr lang="en-US" sz="2000" dirty="0">
                <a:solidFill>
                  <a:schemeClr val="tx1">
                    <a:lumMod val="85000"/>
                    <a:lumOff val="15000"/>
                  </a:schemeClr>
                </a:solidFill>
                <a:latin typeface="Baskerville Old Face" panose="02020602080505020303" pitchFamily="18" charset="0"/>
              </a:rPr>
              <a:t>A book will be tagged a classic novel if it is at least 50 years old, has a rating of at least a 4.5/5, and is part of the historical fiction, mystery, romance, adventure, or any similar type of genre. Since fantasy and science fiction novels are more modern genres, they will not be considered classic books as often in the dataset.</a:t>
            </a:r>
          </a:p>
        </p:txBody>
      </p:sp>
    </p:spTree>
    <p:extLst>
      <p:ext uri="{BB962C8B-B14F-4D97-AF65-F5344CB8AC3E}">
        <p14:creationId xmlns:p14="http://schemas.microsoft.com/office/powerpoint/2010/main" val="3157689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44EF7-FB93-3BD3-283B-9A0EF2A84E05}"/>
              </a:ext>
            </a:extLst>
          </p:cNvPr>
          <p:cNvSpPr>
            <a:spLocks noGrp="1"/>
          </p:cNvSpPr>
          <p:nvPr>
            <p:ph type="title"/>
          </p:nvPr>
        </p:nvSpPr>
        <p:spPr>
          <a:xfrm>
            <a:off x="1325880" y="713548"/>
            <a:ext cx="10058400" cy="899160"/>
          </a:xfrm>
        </p:spPr>
        <p:txBody>
          <a:bodyPr/>
          <a:lstStyle/>
          <a:p>
            <a:pPr algn="ctr"/>
            <a:r>
              <a:rPr lang="en-US" b="1" dirty="0">
                <a:solidFill>
                  <a:srgbClr val="00B0F0"/>
                </a:solidFill>
                <a:latin typeface="Bahnschrift SemiLight SemiConde" panose="020B0502040204020203" pitchFamily="34" charset="0"/>
              </a:rPr>
              <a:t>Percentage of Classic Books</a:t>
            </a:r>
          </a:p>
        </p:txBody>
      </p:sp>
      <p:pic>
        <p:nvPicPr>
          <p:cNvPr id="12" name="Content Placeholder 11" descr="Chart, pie chart&#10;&#10;Description automatically generated">
            <a:extLst>
              <a:ext uri="{FF2B5EF4-FFF2-40B4-BE49-F238E27FC236}">
                <a16:creationId xmlns:a16="http://schemas.microsoft.com/office/drawing/2014/main" id="{9E950A6B-59B7-16D9-192A-35325864FC88}"/>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10458"/>
          <a:stretch/>
        </p:blipFill>
        <p:spPr>
          <a:xfrm>
            <a:off x="730205" y="1981199"/>
            <a:ext cx="4937760" cy="4143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Content Placeholder 15" descr="Chart, pie chart&#10;&#10;Description automatically generated">
            <a:extLst>
              <a:ext uri="{FF2B5EF4-FFF2-40B4-BE49-F238E27FC236}">
                <a16:creationId xmlns:a16="http://schemas.microsoft.com/office/drawing/2014/main" id="{0EFFA9AC-E4C5-5673-F2FD-CBF324E4D102}"/>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tretch/>
        </p:blipFill>
        <p:spPr>
          <a:xfrm>
            <a:off x="6273164" y="1973263"/>
            <a:ext cx="4937759" cy="4151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94412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histogram&#10;&#10;Description automatically generated">
            <a:extLst>
              <a:ext uri="{FF2B5EF4-FFF2-40B4-BE49-F238E27FC236}">
                <a16:creationId xmlns:a16="http://schemas.microsoft.com/office/drawing/2014/main" id="{2C81BD3C-9AD6-F17F-090A-6AB9CA4A907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7934" y="327991"/>
            <a:ext cx="8577465" cy="6254933"/>
          </a:xfrm>
        </p:spPr>
      </p:pic>
      <p:sp>
        <p:nvSpPr>
          <p:cNvPr id="6" name="TextBox 5">
            <a:extLst>
              <a:ext uri="{FF2B5EF4-FFF2-40B4-BE49-F238E27FC236}">
                <a16:creationId xmlns:a16="http://schemas.microsoft.com/office/drawing/2014/main" id="{985746B3-5BD8-A065-450F-7ECEF69C1BC4}"/>
              </a:ext>
            </a:extLst>
          </p:cNvPr>
          <p:cNvSpPr txBox="1"/>
          <p:nvPr/>
        </p:nvSpPr>
        <p:spPr>
          <a:xfrm>
            <a:off x="8328993" y="1977883"/>
            <a:ext cx="3429000" cy="2862322"/>
          </a:xfrm>
          <a:prstGeom prst="rect">
            <a:avLst/>
          </a:prstGeom>
          <a:noFill/>
          <a:ln>
            <a:solidFill>
              <a:schemeClr val="accent1">
                <a:lumMod val="75000"/>
              </a:schemeClr>
            </a:solidFill>
          </a:ln>
        </p:spPr>
        <p:txBody>
          <a:bodyPr wrap="square" rtlCol="0">
            <a:spAutoFit/>
          </a:bodyPr>
          <a:lstStyle/>
          <a:p>
            <a:pPr marL="342900" indent="-342900">
              <a:buFont typeface="Wingdings" panose="05000000000000000000" pitchFamily="2" charset="2"/>
              <a:buChar char="v"/>
            </a:pPr>
            <a:r>
              <a:rPr lang="en-US" dirty="0">
                <a:solidFill>
                  <a:srgbClr val="0070C0"/>
                </a:solidFill>
              </a:rPr>
              <a:t>Out of the 500 best rated books in my data set, the fantasy genre has the most books with the highest average rating. </a:t>
            </a:r>
          </a:p>
          <a:p>
            <a:pPr marL="342900" indent="-342900">
              <a:buFont typeface="Wingdings" panose="05000000000000000000" pitchFamily="2" charset="2"/>
              <a:buChar char="v"/>
            </a:pPr>
            <a:r>
              <a:rPr lang="en-US" dirty="0">
                <a:solidFill>
                  <a:srgbClr val="0070C0"/>
                </a:solidFill>
              </a:rPr>
              <a:t>Thus, if classic books are “supposed” to have high ratings, then this means that most  classic books should fall under the Fantasy genre. </a:t>
            </a:r>
          </a:p>
        </p:txBody>
      </p:sp>
      <p:sp>
        <p:nvSpPr>
          <p:cNvPr id="7" name="TextBox 6">
            <a:extLst>
              <a:ext uri="{FF2B5EF4-FFF2-40B4-BE49-F238E27FC236}">
                <a16:creationId xmlns:a16="http://schemas.microsoft.com/office/drawing/2014/main" id="{ED85E8C9-396F-26EF-EBAC-4760F2B563B9}"/>
              </a:ext>
            </a:extLst>
          </p:cNvPr>
          <p:cNvSpPr txBox="1"/>
          <p:nvPr/>
        </p:nvSpPr>
        <p:spPr>
          <a:xfrm>
            <a:off x="7991060" y="1162879"/>
            <a:ext cx="3995531" cy="584775"/>
          </a:xfrm>
          <a:prstGeom prst="rect">
            <a:avLst/>
          </a:prstGeom>
          <a:noFill/>
        </p:spPr>
        <p:txBody>
          <a:bodyPr wrap="square" rtlCol="0">
            <a:spAutoFit/>
          </a:bodyPr>
          <a:lstStyle/>
          <a:p>
            <a:pPr algn="ctr"/>
            <a:r>
              <a:rPr lang="en-US" sz="3200" b="1" u="sng" dirty="0">
                <a:solidFill>
                  <a:srgbClr val="0070C0"/>
                </a:solidFill>
              </a:rPr>
              <a:t>What the data shows</a:t>
            </a:r>
          </a:p>
        </p:txBody>
      </p:sp>
    </p:spTree>
    <p:extLst>
      <p:ext uri="{BB962C8B-B14F-4D97-AF65-F5344CB8AC3E}">
        <p14:creationId xmlns:p14="http://schemas.microsoft.com/office/powerpoint/2010/main" val="2748147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5" name="Content Placeholder 4" descr="A picture containing text, measuring stick&#10;&#10;Description automatically generated">
            <a:extLst>
              <a:ext uri="{FF2B5EF4-FFF2-40B4-BE49-F238E27FC236}">
                <a16:creationId xmlns:a16="http://schemas.microsoft.com/office/drawing/2014/main" id="{58ECC4E1-A32D-FAF7-5067-C36E0A5C6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17" y="1008906"/>
            <a:ext cx="7013045" cy="5312380"/>
          </a:xfrm>
          <a:prstGeom prst="rect">
            <a:avLst/>
          </a:prstGeom>
        </p:spPr>
      </p:pic>
      <p:sp>
        <p:nvSpPr>
          <p:cNvPr id="9" name="Content Placeholder 8">
            <a:extLst>
              <a:ext uri="{FF2B5EF4-FFF2-40B4-BE49-F238E27FC236}">
                <a16:creationId xmlns:a16="http://schemas.microsoft.com/office/drawing/2014/main" id="{917C08B8-42E1-333D-189C-50D5236C08B6}"/>
              </a:ext>
            </a:extLst>
          </p:cNvPr>
          <p:cNvSpPr>
            <a:spLocks noGrp="1"/>
          </p:cNvSpPr>
          <p:nvPr>
            <p:ph idx="1"/>
          </p:nvPr>
        </p:nvSpPr>
        <p:spPr>
          <a:xfrm>
            <a:off x="7558564" y="1361662"/>
            <a:ext cx="3912583" cy="4634948"/>
          </a:xfrm>
          <a:ln w="19050">
            <a:solidFill>
              <a:schemeClr val="accent2">
                <a:lumMod val="60000"/>
                <a:lumOff val="40000"/>
              </a:schemeClr>
            </a:solidFill>
          </a:ln>
        </p:spPr>
        <p:txBody>
          <a:bodyPr>
            <a:normAutofit lnSpcReduction="10000"/>
          </a:bodyPr>
          <a:lstStyle/>
          <a:p>
            <a:r>
              <a:rPr lang="en-US" sz="1600" dirty="0">
                <a:solidFill>
                  <a:schemeClr val="accent2">
                    <a:lumMod val="75000"/>
                  </a:schemeClr>
                </a:solidFill>
                <a:latin typeface="Cambria Math" panose="02040503050406030204" pitchFamily="18" charset="0"/>
                <a:ea typeface="Cambria Math" panose="02040503050406030204" pitchFamily="18" charset="0"/>
              </a:rPr>
              <a:t>Surprisingly, the highest rated genre on average is comic books!</a:t>
            </a:r>
          </a:p>
          <a:p>
            <a:r>
              <a:rPr lang="en-US" sz="1600" dirty="0">
                <a:solidFill>
                  <a:schemeClr val="accent2">
                    <a:lumMod val="75000"/>
                  </a:schemeClr>
                </a:solidFill>
                <a:latin typeface="Cambria Math" panose="02040503050406030204" pitchFamily="18" charset="0"/>
                <a:ea typeface="Cambria Math" panose="02040503050406030204" pitchFamily="18" charset="0"/>
              </a:rPr>
              <a:t>Certainly, comic books will not be considered classics.</a:t>
            </a:r>
          </a:p>
          <a:p>
            <a:r>
              <a:rPr lang="en-US" sz="1600" dirty="0">
                <a:solidFill>
                  <a:schemeClr val="accent2">
                    <a:lumMod val="75000"/>
                  </a:schemeClr>
                </a:solidFill>
                <a:latin typeface="Cambria Math" panose="02040503050406030204" pitchFamily="18" charset="0"/>
                <a:ea typeface="Cambria Math" panose="02040503050406030204" pitchFamily="18" charset="0"/>
              </a:rPr>
              <a:t>There are only 367 comic books in the entire data set. </a:t>
            </a:r>
          </a:p>
          <a:p>
            <a:r>
              <a:rPr lang="en-US" sz="1600" dirty="0">
                <a:solidFill>
                  <a:schemeClr val="accent2">
                    <a:lumMod val="75000"/>
                  </a:schemeClr>
                </a:solidFill>
                <a:latin typeface="Cambria Math" panose="02040503050406030204" pitchFamily="18" charset="0"/>
                <a:ea typeface="Cambria Math" panose="02040503050406030204" pitchFamily="18" charset="0"/>
              </a:rPr>
              <a:t>However, in this graph the fantasy genre makes the top 7 highest rated genres. In comparison with comic books, there are 2,844 fantasy books in the data! That means that nearly 30% of all the books are fantasy books.</a:t>
            </a:r>
          </a:p>
          <a:p>
            <a:r>
              <a:rPr lang="en-US" sz="1600" dirty="0">
                <a:solidFill>
                  <a:schemeClr val="accent2">
                    <a:lumMod val="75000"/>
                  </a:schemeClr>
                </a:solidFill>
                <a:latin typeface="Cambria Math" panose="02040503050406030204" pitchFamily="18" charset="0"/>
                <a:ea typeface="Cambria Math" panose="02040503050406030204" pitchFamily="18" charset="0"/>
              </a:rPr>
              <a:t>In contrast to our hypothesis, it looks like classic novels will not fall under a few specific genres. </a:t>
            </a:r>
          </a:p>
          <a:p>
            <a:r>
              <a:rPr lang="en-US" sz="1600" dirty="0">
                <a:solidFill>
                  <a:schemeClr val="accent2">
                    <a:lumMod val="75000"/>
                  </a:schemeClr>
                </a:solidFill>
                <a:latin typeface="Cambria Math" panose="02040503050406030204" pitchFamily="18" charset="0"/>
                <a:ea typeface="Cambria Math" panose="02040503050406030204" pitchFamily="18" charset="0"/>
              </a:rPr>
              <a:t>Also… it is likely that classic books won’t be rated much higher than other books. </a:t>
            </a:r>
          </a:p>
        </p:txBody>
      </p:sp>
      <p:sp>
        <p:nvSpPr>
          <p:cNvPr id="7" name="TextBox 6">
            <a:extLst>
              <a:ext uri="{FF2B5EF4-FFF2-40B4-BE49-F238E27FC236}">
                <a16:creationId xmlns:a16="http://schemas.microsoft.com/office/drawing/2014/main" id="{C8C4E289-D5E7-6893-6555-B000142B1679}"/>
              </a:ext>
            </a:extLst>
          </p:cNvPr>
          <p:cNvSpPr txBox="1"/>
          <p:nvPr/>
        </p:nvSpPr>
        <p:spPr>
          <a:xfrm>
            <a:off x="7475616" y="638575"/>
            <a:ext cx="3995531" cy="584775"/>
          </a:xfrm>
          <a:prstGeom prst="rect">
            <a:avLst/>
          </a:prstGeom>
          <a:noFill/>
        </p:spPr>
        <p:txBody>
          <a:bodyPr wrap="square" rtlCol="0">
            <a:spAutoFit/>
          </a:bodyPr>
          <a:lstStyle/>
          <a:p>
            <a:pPr algn="ctr"/>
            <a:r>
              <a:rPr lang="en-US" sz="3200" b="1" u="sng" dirty="0">
                <a:solidFill>
                  <a:schemeClr val="accent2">
                    <a:lumMod val="75000"/>
                  </a:schemeClr>
                </a:solidFill>
              </a:rPr>
              <a:t>Analysis</a:t>
            </a:r>
          </a:p>
        </p:txBody>
      </p:sp>
    </p:spTree>
    <p:extLst>
      <p:ext uri="{BB962C8B-B14F-4D97-AF65-F5344CB8AC3E}">
        <p14:creationId xmlns:p14="http://schemas.microsoft.com/office/powerpoint/2010/main" val="108430607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B47984-9D85-2C3C-7DF8-7F9704B3006F}"/>
              </a:ext>
            </a:extLst>
          </p:cNvPr>
          <p:cNvSpPr>
            <a:spLocks noGrp="1"/>
          </p:cNvSpPr>
          <p:nvPr>
            <p:ph idx="1"/>
          </p:nvPr>
        </p:nvSpPr>
        <p:spPr>
          <a:xfrm>
            <a:off x="8179906" y="1499823"/>
            <a:ext cx="3558707" cy="4038600"/>
          </a:xfrm>
          <a:solidFill>
            <a:schemeClr val="bg2">
              <a:lumMod val="60000"/>
              <a:lumOff val="40000"/>
            </a:schemeClr>
          </a:solidFill>
          <a:ln w="12700">
            <a:solidFill>
              <a:schemeClr val="accent1"/>
            </a:solidFill>
          </a:ln>
        </p:spPr>
        <p:txBody>
          <a:bodyPr/>
          <a:lstStyle/>
          <a:p>
            <a:pPr>
              <a:buClr>
                <a:schemeClr val="tx1"/>
              </a:buClr>
            </a:pPr>
            <a:r>
              <a:rPr lang="en-US" dirty="0">
                <a:solidFill>
                  <a:srgbClr val="CC0000"/>
                </a:solidFill>
                <a:latin typeface="Bierstadt Display" panose="020B0604020202020204" pitchFamily="34" charset="0"/>
              </a:rPr>
              <a:t>Many classic books fall under the fantasy genre.</a:t>
            </a:r>
          </a:p>
          <a:p>
            <a:pPr>
              <a:buClr>
                <a:schemeClr val="tx1"/>
              </a:buClr>
            </a:pPr>
            <a:r>
              <a:rPr lang="en-US" dirty="0">
                <a:solidFill>
                  <a:srgbClr val="CC0000"/>
                </a:solidFill>
                <a:latin typeface="Bierstadt Display" panose="020B0604020202020204" pitchFamily="34" charset="0"/>
              </a:rPr>
              <a:t>However, most classic novels tend to be historical fiction, romance, adventure, and children's’ books. </a:t>
            </a:r>
          </a:p>
          <a:p>
            <a:pPr>
              <a:buClr>
                <a:schemeClr val="tx1"/>
              </a:buClr>
            </a:pPr>
            <a:r>
              <a:rPr lang="en-US" dirty="0">
                <a:solidFill>
                  <a:srgbClr val="CC0000"/>
                </a:solidFill>
                <a:latin typeface="Bierstadt Display" panose="020B0604020202020204" pitchFamily="34" charset="0"/>
              </a:rPr>
              <a:t>So, this graph both supports and slightly counters our hypothesis   </a:t>
            </a:r>
          </a:p>
        </p:txBody>
      </p:sp>
      <p:pic>
        <p:nvPicPr>
          <p:cNvPr id="5" name="Picture 4" descr="Chart, histogram&#10;&#10;Description automatically generated">
            <a:extLst>
              <a:ext uri="{FF2B5EF4-FFF2-40B4-BE49-F238E27FC236}">
                <a16:creationId xmlns:a16="http://schemas.microsoft.com/office/drawing/2014/main" id="{E07C67B4-17CB-94F4-6EAB-15CAC84EE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28" y="553941"/>
            <a:ext cx="7945178" cy="5978112"/>
          </a:xfrm>
          <a:prstGeom prst="rect">
            <a:avLst/>
          </a:prstGeom>
        </p:spPr>
      </p:pic>
      <p:sp>
        <p:nvSpPr>
          <p:cNvPr id="6" name="TextBox 5">
            <a:extLst>
              <a:ext uri="{FF2B5EF4-FFF2-40B4-BE49-F238E27FC236}">
                <a16:creationId xmlns:a16="http://schemas.microsoft.com/office/drawing/2014/main" id="{3C27787E-D803-4DEF-B7CD-DA2082DEF730}"/>
              </a:ext>
            </a:extLst>
          </p:cNvPr>
          <p:cNvSpPr txBox="1"/>
          <p:nvPr/>
        </p:nvSpPr>
        <p:spPr>
          <a:xfrm>
            <a:off x="7852164" y="652489"/>
            <a:ext cx="3995531" cy="707886"/>
          </a:xfrm>
          <a:prstGeom prst="rect">
            <a:avLst/>
          </a:prstGeom>
          <a:noFill/>
        </p:spPr>
        <p:txBody>
          <a:bodyPr wrap="square" rtlCol="0">
            <a:spAutoFit/>
          </a:bodyPr>
          <a:lstStyle/>
          <a:p>
            <a:pPr algn="ctr"/>
            <a:r>
              <a:rPr lang="en-US" sz="4000" b="1" u="sng" dirty="0">
                <a:solidFill>
                  <a:schemeClr val="accent2"/>
                </a:solidFill>
              </a:rPr>
              <a:t>Analysis</a:t>
            </a:r>
          </a:p>
        </p:txBody>
      </p:sp>
    </p:spTree>
    <p:extLst>
      <p:ext uri="{BB962C8B-B14F-4D97-AF65-F5344CB8AC3E}">
        <p14:creationId xmlns:p14="http://schemas.microsoft.com/office/powerpoint/2010/main" val="3780984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1E08-B9AD-40FC-D23E-ABA4F2C97821}"/>
              </a:ext>
            </a:extLst>
          </p:cNvPr>
          <p:cNvSpPr>
            <a:spLocks noGrp="1"/>
          </p:cNvSpPr>
          <p:nvPr>
            <p:ph type="title"/>
          </p:nvPr>
        </p:nvSpPr>
        <p:spPr>
          <a:xfrm>
            <a:off x="1143000" y="420759"/>
            <a:ext cx="9875520" cy="1356360"/>
          </a:xfrm>
        </p:spPr>
        <p:txBody>
          <a:bodyPr/>
          <a:lstStyle/>
          <a:p>
            <a:pPr algn="ctr"/>
            <a:r>
              <a:rPr lang="en-US" u="sng" dirty="0">
                <a:solidFill>
                  <a:schemeClr val="accent4">
                    <a:lumMod val="75000"/>
                  </a:schemeClr>
                </a:solidFill>
                <a:latin typeface="Baskerville Old Face" panose="02020602080505020303" pitchFamily="18" charset="0"/>
              </a:rPr>
              <a:t>Are Classic Novels Really Rated Higher?</a:t>
            </a:r>
          </a:p>
        </p:txBody>
      </p:sp>
      <p:pic>
        <p:nvPicPr>
          <p:cNvPr id="5" name="Content Placeholder 4" descr="Table&#10;&#10;Description automatically generated">
            <a:extLst>
              <a:ext uri="{FF2B5EF4-FFF2-40B4-BE49-F238E27FC236}">
                <a16:creationId xmlns:a16="http://schemas.microsoft.com/office/drawing/2014/main" id="{9F73562E-3788-E48C-DD47-2503551DFF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8127" y="2832319"/>
            <a:ext cx="4172685" cy="2229679"/>
          </a:xfrm>
          <a:prstGeom prst="rect">
            <a:avLst/>
          </a:prstGeom>
          <a:ln w="127000" cap="sq">
            <a:solidFill>
              <a:schemeClr val="accent4"/>
            </a:solidFill>
            <a:miter lim="800000"/>
          </a:ln>
          <a:effectLst>
            <a:outerShdw blurRad="57150" dist="50800" dir="2700000" algn="tl" rotWithShape="0">
              <a:srgbClr val="000000">
                <a:alpha val="40000"/>
              </a:srgbClr>
            </a:outerShdw>
          </a:effectLst>
        </p:spPr>
      </p:pic>
      <p:pic>
        <p:nvPicPr>
          <p:cNvPr id="7" name="Picture 6" descr="Chart, bar chart&#10;&#10;Description automatically generated">
            <a:extLst>
              <a:ext uri="{FF2B5EF4-FFF2-40B4-BE49-F238E27FC236}">
                <a16:creationId xmlns:a16="http://schemas.microsoft.com/office/drawing/2014/main" id="{AA59E4B2-D457-5C5B-B9A3-BBC4FB01A6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055" y="1965960"/>
            <a:ext cx="6708828" cy="4057153"/>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4033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23DA-4BC2-AB2C-F4F5-50F573390B67}"/>
              </a:ext>
            </a:extLst>
          </p:cNvPr>
          <p:cNvSpPr>
            <a:spLocks noGrp="1"/>
          </p:cNvSpPr>
          <p:nvPr>
            <p:ph type="title"/>
          </p:nvPr>
        </p:nvSpPr>
        <p:spPr>
          <a:xfrm>
            <a:off x="7116418" y="447259"/>
            <a:ext cx="4474000" cy="1528638"/>
          </a:xfrm>
        </p:spPr>
        <p:txBody>
          <a:bodyPr>
            <a:normAutofit/>
          </a:bodyPr>
          <a:lstStyle/>
          <a:p>
            <a:pPr algn="ctr"/>
            <a:r>
              <a:rPr lang="en-US" b="1" dirty="0">
                <a:solidFill>
                  <a:schemeClr val="accent3"/>
                </a:solidFill>
                <a:latin typeface="Baskerville Old Face" panose="02020602080505020303" pitchFamily="18" charset="0"/>
                <a:cs typeface="DokChampa" panose="020B0502040204020203" pitchFamily="34" charset="-34"/>
              </a:rPr>
              <a:t>Highest Rated Classic Books</a:t>
            </a:r>
          </a:p>
        </p:txBody>
      </p:sp>
      <p:pic>
        <p:nvPicPr>
          <p:cNvPr id="4" name="Picture 3">
            <a:extLst>
              <a:ext uri="{FF2B5EF4-FFF2-40B4-BE49-F238E27FC236}">
                <a16:creationId xmlns:a16="http://schemas.microsoft.com/office/drawing/2014/main" id="{0D147393-EBE9-D6EA-6DEC-E7786EFC9E6D}"/>
              </a:ext>
            </a:extLst>
          </p:cNvPr>
          <p:cNvPicPr>
            <a:picLocks noChangeAspect="1"/>
          </p:cNvPicPr>
          <p:nvPr/>
        </p:nvPicPr>
        <p:blipFill>
          <a:blip r:embed="rId3"/>
          <a:stretch>
            <a:fillRect/>
          </a:stretch>
        </p:blipFill>
        <p:spPr>
          <a:xfrm>
            <a:off x="245896" y="921025"/>
            <a:ext cx="6748301" cy="5687660"/>
          </a:xfrm>
          <a:prstGeom prst="rect">
            <a:avLst/>
          </a:prstGeom>
        </p:spPr>
      </p:pic>
      <p:sp>
        <p:nvSpPr>
          <p:cNvPr id="3" name="Content Placeholder 2">
            <a:extLst>
              <a:ext uri="{FF2B5EF4-FFF2-40B4-BE49-F238E27FC236}">
                <a16:creationId xmlns:a16="http://schemas.microsoft.com/office/drawing/2014/main" id="{682FF08C-5EA3-FABC-135C-DE35B0ACEA9B}"/>
              </a:ext>
            </a:extLst>
          </p:cNvPr>
          <p:cNvSpPr>
            <a:spLocks noGrp="1"/>
          </p:cNvSpPr>
          <p:nvPr>
            <p:ph idx="1"/>
          </p:nvPr>
        </p:nvSpPr>
        <p:spPr>
          <a:xfrm>
            <a:off x="6534084" y="2057400"/>
            <a:ext cx="5364444" cy="1371600"/>
          </a:xfrm>
          <a:ln>
            <a:solidFill>
              <a:schemeClr val="accent1"/>
            </a:solidFill>
          </a:ln>
        </p:spPr>
        <p:txBody>
          <a:bodyPr>
            <a:normAutofit/>
          </a:bodyPr>
          <a:lstStyle/>
          <a:p>
            <a:pPr algn="ctr"/>
            <a:r>
              <a:rPr lang="en-US" dirty="0">
                <a:solidFill>
                  <a:schemeClr val="accent3">
                    <a:lumMod val="75000"/>
                  </a:schemeClr>
                </a:solidFill>
              </a:rPr>
              <a:t>The highest rated classic books do not fall in one specific category.  There is a lot of diversity to the genres that make up classic novels!</a:t>
            </a:r>
          </a:p>
        </p:txBody>
      </p:sp>
      <p:pic>
        <p:nvPicPr>
          <p:cNvPr id="4098" name="Picture 2" descr="Harry Potter book covers contain surprising hidden Easter eggs">
            <a:extLst>
              <a:ext uri="{FF2B5EF4-FFF2-40B4-BE49-F238E27FC236}">
                <a16:creationId xmlns:a16="http://schemas.microsoft.com/office/drawing/2014/main" id="{093C1D9F-81CD-5F53-958A-6E561024F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1" y="3806687"/>
            <a:ext cx="2637181" cy="2637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7829331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7.jpeg"/></Relationships>
</file>

<file path=ppt/theme/_rels/theme7.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5.xml><?xml version="1.0" encoding="utf-8"?>
<a:theme xmlns:a="http://schemas.openxmlformats.org/drawingml/2006/main" name="Basis">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6.xml><?xml version="1.0" encoding="utf-8"?>
<a:theme xmlns:a="http://schemas.openxmlformats.org/drawingml/2006/main" name="1_Basis">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63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446C221D-F63F-4DD8-B509-CFE168687BF2}"/>
    </a:ext>
  </a:extLst>
</a:theme>
</file>

<file path=ppt/theme/theme7.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Override1.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ppt/theme/themeOverride2.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themeOverride>
</file>

<file path=docProps/app.xml><?xml version="1.0" encoding="utf-8"?>
<Properties xmlns="http://schemas.openxmlformats.org/officeDocument/2006/extended-properties" xmlns:vt="http://schemas.openxmlformats.org/officeDocument/2006/docPropsVTypes">
  <Template>Organic</Template>
  <TotalTime>362</TotalTime>
  <Words>825</Words>
  <Application>Microsoft Office PowerPoint</Application>
  <PresentationFormat>Widescreen</PresentationFormat>
  <Paragraphs>49</Paragraphs>
  <Slides>15</Slides>
  <Notes>0</Notes>
  <HiddenSlides>0</HiddenSlides>
  <MMClips>0</MMClips>
  <ScaleCrop>false</ScaleCrop>
  <HeadingPairs>
    <vt:vector size="6" baseType="variant">
      <vt:variant>
        <vt:lpstr>Fonts Used</vt:lpstr>
      </vt:variant>
      <vt:variant>
        <vt:i4>20</vt:i4>
      </vt:variant>
      <vt:variant>
        <vt:lpstr>Theme</vt:lpstr>
      </vt:variant>
      <vt:variant>
        <vt:i4>7</vt:i4>
      </vt:variant>
      <vt:variant>
        <vt:lpstr>Slide Titles</vt:lpstr>
      </vt:variant>
      <vt:variant>
        <vt:i4>15</vt:i4>
      </vt:variant>
    </vt:vector>
  </HeadingPairs>
  <TitlesOfParts>
    <vt:vector size="42" baseType="lpstr">
      <vt:lpstr>Malgun Gothic</vt:lpstr>
      <vt:lpstr>Abadi Extra Light</vt:lpstr>
      <vt:lpstr>Arial</vt:lpstr>
      <vt:lpstr>Bahnschrift SemiLight SemiConde</vt:lpstr>
      <vt:lpstr>Baskerville Old Face</vt:lpstr>
      <vt:lpstr>Bierstadt Display</vt:lpstr>
      <vt:lpstr>Book Antiqua</vt:lpstr>
      <vt:lpstr>Calibri</vt:lpstr>
      <vt:lpstr>Calibri Light</vt:lpstr>
      <vt:lpstr>Cambria Math</vt:lpstr>
      <vt:lpstr>Century Gothic</vt:lpstr>
      <vt:lpstr>Corbel</vt:lpstr>
      <vt:lpstr>Daytona Light</vt:lpstr>
      <vt:lpstr>Elephant</vt:lpstr>
      <vt:lpstr>Garamond</vt:lpstr>
      <vt:lpstr>Gill Sans MT</vt:lpstr>
      <vt:lpstr>Tw Cen MT</vt:lpstr>
      <vt:lpstr>Wingdings</vt:lpstr>
      <vt:lpstr>Wingdings 3</vt:lpstr>
      <vt:lpstr>zeitung</vt:lpstr>
      <vt:lpstr>Organic</vt:lpstr>
      <vt:lpstr>Parcel</vt:lpstr>
      <vt:lpstr>Ion</vt:lpstr>
      <vt:lpstr>Retrospect</vt:lpstr>
      <vt:lpstr>Basis</vt:lpstr>
      <vt:lpstr>1_Basis</vt:lpstr>
      <vt:lpstr>Circuit</vt:lpstr>
      <vt:lpstr>Is this Book a Classic?</vt:lpstr>
      <vt:lpstr>Investigation</vt:lpstr>
      <vt:lpstr>Hypothesis</vt:lpstr>
      <vt:lpstr>Percentage of Classic Books</vt:lpstr>
      <vt:lpstr>PowerPoint Presentation</vt:lpstr>
      <vt:lpstr>PowerPoint Presentation</vt:lpstr>
      <vt:lpstr>PowerPoint Presentation</vt:lpstr>
      <vt:lpstr>Are Classic Novels Really Rated Higher?</vt:lpstr>
      <vt:lpstr>Highest Rated Classic Books</vt:lpstr>
      <vt:lpstr>What About Year of Publication?</vt:lpstr>
      <vt:lpstr>Analysis</vt:lpstr>
      <vt:lpstr>Can we predict if a book will be classified as a classic?</vt:lpstr>
      <vt:lpstr>PowerPoint Presentation</vt:lpstr>
      <vt:lpstr>Conclusion</vt:lpstr>
      <vt:lpstr>Source Used: “Goodreads-books”  data set from Kaggle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this Book a Classic?</dc:title>
  <dc:creator>Bryan Pritsker</dc:creator>
  <cp:lastModifiedBy>Bryan Pritsker</cp:lastModifiedBy>
  <cp:revision>15</cp:revision>
  <dcterms:created xsi:type="dcterms:W3CDTF">2022-08-01T01:39:59Z</dcterms:created>
  <dcterms:modified xsi:type="dcterms:W3CDTF">2022-08-01T13:45:40Z</dcterms:modified>
</cp:coreProperties>
</file>